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 Light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Light-bold.fntdata"/><Relationship Id="rId25" Type="http://schemas.openxmlformats.org/officeDocument/2006/relationships/font" Target="fonts/MerriweatherLight-regular.fntdata"/><Relationship Id="rId28" Type="http://schemas.openxmlformats.org/officeDocument/2006/relationships/font" Target="fonts/MerriweatherLight-boldItalic.fntdata"/><Relationship Id="rId27" Type="http://schemas.openxmlformats.org/officeDocument/2006/relationships/font" Target="fonts/Merriweather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r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7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6.xml"/><Relationship Id="rId32" Type="http://schemas.openxmlformats.org/officeDocument/2006/relationships/font" Target="fonts/Lora-boldItalic.fntdata"/><Relationship Id="rId13" Type="http://schemas.openxmlformats.org/officeDocument/2006/relationships/slide" Target="slides/slide9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f391192_0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b3d208a2_0_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b3d20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529ca4a1_0_128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529ca4a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29ca4a1_0_133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529ca4a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c4da1b411_0_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c4da1b4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4a7d8a81_0_5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4a7d8a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4a7d8a81_0_19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4a7d8a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4da1b411_0_2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4da1b4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529ca4a1_0_14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529ca4a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b3d208a2_0_19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b3d208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4a7d8a81_0_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4a7d8a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b3d208a2_0_11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b3d208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4da1b411_0_1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4da1b4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4da1b411_0_16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4da1b4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c529ca4a1_0_121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c529ca4a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4da1b411_0_31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4da1b4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4570200" cy="5143500"/>
          </a:xfrm>
          <a:prstGeom prst="rect">
            <a:avLst/>
          </a:prstGeom>
          <a:solidFill>
            <a:srgbClr val="2657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73800" y="0"/>
            <a:ext cx="4570200" cy="5143500"/>
          </a:xfrm>
          <a:prstGeom prst="rect">
            <a:avLst/>
          </a:prstGeom>
          <a:solidFill>
            <a:srgbClr val="E87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909350"/>
            <a:ext cx="9144000" cy="332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369200" cy="5143500"/>
          </a:xfrm>
          <a:prstGeom prst="rect">
            <a:avLst/>
          </a:prstGeom>
          <a:solidFill>
            <a:srgbClr val="2657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E87D0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- Text right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1369200" cy="5143500"/>
          </a:xfrm>
          <a:prstGeom prst="rect">
            <a:avLst/>
          </a:prstGeom>
          <a:solidFill>
            <a:srgbClr val="E87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solidFill>
            <a:srgbClr val="2657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ird - 2 columns right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E87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65787"/>
              </a:buClr>
              <a:buSzPts val="1400"/>
              <a:buNone/>
              <a:defRPr>
                <a:solidFill>
                  <a:srgbClr val="26578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▪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▪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solidFill>
            <a:srgbClr val="265787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657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ird - 2 columns right 1">
  <p:cSld name="TITLE_AND_TWO_COLUMNS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657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None/>
              <a:defRPr>
                <a:solidFill>
                  <a:srgbClr val="E87D0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▪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▪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solidFill>
            <a:srgbClr val="E87D0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E87D0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E87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E87D0D"/>
                </a:solidFill>
              </a:defRPr>
            </a:lvl1pPr>
            <a:lvl2pPr lvl="1" algn="ctr">
              <a:buNone/>
              <a:defRPr>
                <a:solidFill>
                  <a:srgbClr val="E87D0D"/>
                </a:solidFill>
              </a:defRPr>
            </a:lvl2pPr>
            <a:lvl3pPr lvl="2" algn="ctr">
              <a:buNone/>
              <a:defRPr>
                <a:solidFill>
                  <a:srgbClr val="E87D0D"/>
                </a:solidFill>
              </a:defRPr>
            </a:lvl3pPr>
            <a:lvl4pPr lvl="3" algn="ctr">
              <a:buNone/>
              <a:defRPr>
                <a:solidFill>
                  <a:srgbClr val="E87D0D"/>
                </a:solidFill>
              </a:defRPr>
            </a:lvl4pPr>
            <a:lvl5pPr lvl="4" algn="ctr">
              <a:buNone/>
              <a:defRPr>
                <a:solidFill>
                  <a:srgbClr val="E87D0D"/>
                </a:solidFill>
              </a:defRPr>
            </a:lvl5pPr>
            <a:lvl6pPr lvl="5" algn="ctr">
              <a:buNone/>
              <a:defRPr>
                <a:solidFill>
                  <a:srgbClr val="E87D0D"/>
                </a:solidFill>
              </a:defRPr>
            </a:lvl6pPr>
            <a:lvl7pPr lvl="6" algn="ctr">
              <a:buNone/>
              <a:defRPr>
                <a:solidFill>
                  <a:srgbClr val="E87D0D"/>
                </a:solidFill>
              </a:defRPr>
            </a:lvl7pPr>
            <a:lvl8pPr lvl="7" algn="ctr">
              <a:buNone/>
              <a:defRPr>
                <a:solidFill>
                  <a:srgbClr val="E87D0D"/>
                </a:solidFill>
              </a:defRPr>
            </a:lvl8pPr>
            <a:lvl9pPr lvl="8" algn="ctr">
              <a:buNone/>
              <a:defRPr>
                <a:solidFill>
                  <a:srgbClr val="E87D0D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 1">
  <p:cSld name="BLANK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2657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294667"/>
                </a:solidFill>
              </a:defRPr>
            </a:lvl1pPr>
            <a:lvl2pPr lvl="1" rtl="0" algn="ctr">
              <a:buNone/>
              <a:defRPr>
                <a:solidFill>
                  <a:srgbClr val="294667"/>
                </a:solidFill>
              </a:defRPr>
            </a:lvl2pPr>
            <a:lvl3pPr lvl="2" rtl="0" algn="ctr">
              <a:buNone/>
              <a:defRPr>
                <a:solidFill>
                  <a:srgbClr val="294667"/>
                </a:solidFill>
              </a:defRPr>
            </a:lvl3pPr>
            <a:lvl4pPr lvl="3" rtl="0" algn="ctr">
              <a:buNone/>
              <a:defRPr>
                <a:solidFill>
                  <a:srgbClr val="294667"/>
                </a:solidFill>
              </a:defRPr>
            </a:lvl4pPr>
            <a:lvl5pPr lvl="4" rtl="0" algn="ctr">
              <a:buNone/>
              <a:defRPr>
                <a:solidFill>
                  <a:srgbClr val="294667"/>
                </a:solidFill>
              </a:defRPr>
            </a:lvl5pPr>
            <a:lvl6pPr lvl="5" rtl="0" algn="ctr">
              <a:buNone/>
              <a:defRPr>
                <a:solidFill>
                  <a:srgbClr val="294667"/>
                </a:solidFill>
              </a:defRPr>
            </a:lvl6pPr>
            <a:lvl7pPr lvl="6" rtl="0" algn="ctr">
              <a:buNone/>
              <a:defRPr>
                <a:solidFill>
                  <a:srgbClr val="294667"/>
                </a:solidFill>
              </a:defRPr>
            </a:lvl7pPr>
            <a:lvl8pPr lvl="7" rtl="0" algn="ctr">
              <a:buNone/>
              <a:defRPr>
                <a:solidFill>
                  <a:srgbClr val="294667"/>
                </a:solidFill>
              </a:defRPr>
            </a:lvl8pPr>
            <a:lvl9pPr lvl="8" rtl="0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b="1" sz="13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/>
        </p:nvSpPr>
        <p:spPr>
          <a:xfrm>
            <a:off x="93150" y="922050"/>
            <a:ext cx="89577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5787"/>
                </a:solidFill>
                <a:latin typeface="Merriweather"/>
                <a:ea typeface="Merriweather"/>
                <a:cs typeface="Merriweather"/>
                <a:sym typeface="Merriweather"/>
              </a:rPr>
              <a:t>Progetto per Sistemi di Realtà Virtuale</a:t>
            </a:r>
            <a:endParaRPr sz="5000">
              <a:solidFill>
                <a:srgbClr val="26578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114900" y="2916193"/>
            <a:ext cx="8914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578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Università degli Studi di Perugia</a:t>
            </a:r>
            <a:endParaRPr sz="1600">
              <a:solidFill>
                <a:srgbClr val="265787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578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Studenti: Fabio Bocchini (</a:t>
            </a:r>
            <a:r>
              <a:rPr lang="en" sz="1600">
                <a:solidFill>
                  <a:srgbClr val="265787"/>
                </a:solidFill>
                <a:latin typeface="Lora"/>
                <a:ea typeface="Lora"/>
                <a:cs typeface="Lora"/>
                <a:sym typeface="Lora"/>
              </a:rPr>
              <a:t>290948) - </a:t>
            </a:r>
            <a:r>
              <a:rPr lang="en" sz="1600">
                <a:solidFill>
                  <a:srgbClr val="26578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Guglielmo Sisti (</a:t>
            </a:r>
            <a:r>
              <a:rPr lang="en" sz="1600">
                <a:solidFill>
                  <a:srgbClr val="265787"/>
                </a:solidFill>
                <a:latin typeface="Lora"/>
                <a:ea typeface="Lora"/>
                <a:cs typeface="Lora"/>
                <a:sym typeface="Lora"/>
              </a:rPr>
              <a:t>289073)</a:t>
            </a:r>
            <a:endParaRPr sz="1600">
              <a:solidFill>
                <a:srgbClr val="265787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5787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578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Anno Accademico </a:t>
            </a:r>
            <a:r>
              <a:rPr lang="en" sz="1600">
                <a:solidFill>
                  <a:srgbClr val="265787"/>
                </a:solidFill>
                <a:latin typeface="Lora"/>
                <a:ea typeface="Lora"/>
                <a:cs typeface="Lora"/>
                <a:sym typeface="Lora"/>
              </a:rPr>
              <a:t>2018</a:t>
            </a:r>
            <a:r>
              <a:rPr lang="en" sz="1600">
                <a:solidFill>
                  <a:srgbClr val="26578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/</a:t>
            </a:r>
            <a:r>
              <a:rPr lang="en" sz="1600">
                <a:solidFill>
                  <a:srgbClr val="265787"/>
                </a:solidFill>
                <a:latin typeface="Lora"/>
                <a:ea typeface="Lora"/>
                <a:cs typeface="Lora"/>
                <a:sym typeface="Lora"/>
              </a:rPr>
              <a:t>2019</a:t>
            </a:r>
            <a:endParaRPr sz="1600">
              <a:solidFill>
                <a:srgbClr val="265787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5" name="Google Shape;55;p9"/>
          <p:cNvCxnSpPr/>
          <p:nvPr/>
        </p:nvCxnSpPr>
        <p:spPr>
          <a:xfrm flipH="1">
            <a:off x="2965350" y="2763750"/>
            <a:ext cx="3169800" cy="300"/>
          </a:xfrm>
          <a:prstGeom prst="straightConnector1">
            <a:avLst/>
          </a:prstGeom>
          <a:noFill/>
          <a:ln cap="flat" cmpd="sng" w="9525">
            <a:solidFill>
              <a:srgbClr val="E87D0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‹#›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" y="0"/>
            <a:ext cx="91439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495850" y="127650"/>
            <a:ext cx="5816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Problemi riscontrati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3" y="799800"/>
            <a:ext cx="8899076" cy="17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495850" y="2682825"/>
            <a:ext cx="75258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L’intero progetto è nato ed è stato sviluppato su Blender 2.8 (Beta)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miglior usabilità data dall’interfaccia utente ridisegnata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maggior velocità nello sviluppo grazie all’aumento delle prestazioni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Contro: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ridotta affidabilità dovuta alla versione ancora in sviluppo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crash del programma in svariate situazioni (anche le più casuali)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retrocompatibilità dei progetti non assicurata con i nuovi rilasci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1495850" y="127650"/>
            <a:ext cx="4232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Noise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073225" y="783250"/>
            <a:ext cx="49668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Cycles permette di avere risultati fotorealistici in quanto gestisce l’illuminazione globale molto fedelmente alla realtà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L'algoritmo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usato è l’integrazione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del singolo punto di luce quando impatta sulla superficie di un oggetto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Questa modalità di render aumenta molto la qualità del risultato finale ma i calcoli che deve realizzare per ottenere il risultato sono moltissimi, aumentando così i tempi di render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Meno samples usiamo e più la nostra scena avrà NOISE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Il progetto è stato renderizzato a 600/800 samples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perché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abbiamo notato che sopra i 250 samples non si notavano effetti di NOISE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" y="944976"/>
            <a:ext cx="3952024" cy="368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9925" y="4343650"/>
            <a:ext cx="1374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20samples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0" y="768925"/>
            <a:ext cx="3197826" cy="426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1495850" y="127650"/>
            <a:ext cx="4232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Fireflies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546325" y="768925"/>
            <a:ext cx="5483400" cy="4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Altra problematica del sistema Path Tracing sono i fireflies, ovvero punti bianchi dovuti alla riflessione della luce su altri oggetti anche molto riflettenti, come specchi, materiali metallici o altro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Questi punti bianchi sono dati dalle caustiche (fenomeno fisico di riflessione o rifrazione della luce su di una superficie o attraverso un volume)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 sono una serie di accorgimenti che si possono applicare per limitare questo fastidioso effetto: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modifica del CLAMP direct e CLAMP indirect (Direct va a ritoccare i punti causati dalla luce diretta, Indirect dalla luce indiretta)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disattivazione di Reflective Caustics e Refractive Caustics sotto il pannello RENDER     LIGHT PATHS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aumentare la dimensione della luce; più la luce è grande e meno fireflies vengono prodotti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>
            <a:off x="7262375" y="4323375"/>
            <a:ext cx="2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27672" r="0" t="0"/>
          <a:stretch/>
        </p:blipFill>
        <p:spPr>
          <a:xfrm>
            <a:off x="2282950" y="93250"/>
            <a:ext cx="5485925" cy="39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2282950" y="4160400"/>
            <a:ext cx="5485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L’immagine in alto ci aiuta a notare che il fenomeno dei fireflies non si presenta in assenza di luci “artificiali”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 txBox="1"/>
          <p:nvPr/>
        </p:nvSpPr>
        <p:spPr>
          <a:xfrm>
            <a:off x="1495850" y="127650"/>
            <a:ext cx="4232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5787"/>
                </a:solidFill>
                <a:latin typeface="Merriweather"/>
                <a:ea typeface="Merriweather"/>
                <a:cs typeface="Merriweather"/>
                <a:sym typeface="Merriweather"/>
              </a:rPr>
              <a:t>Obiettivo</a:t>
            </a:r>
            <a:endParaRPr sz="3000">
              <a:solidFill>
                <a:srgbClr val="26578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1492075" y="828775"/>
            <a:ext cx="71898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Il progetto realizzato ha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l'obiettivo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 usare Blender per modellare una sala del trono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linee guida per la realizzazione della sala sono state prese da delle immagini trovate su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875" y="1947475"/>
            <a:ext cx="5524251" cy="30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 rot="-608800">
            <a:off x="2197375" y="3636523"/>
            <a:ext cx="631781" cy="2279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7D0D"/>
                </a:solidFill>
                <a:latin typeface="Roboto"/>
                <a:ea typeface="Roboto"/>
                <a:cs typeface="Roboto"/>
                <a:sym typeface="Roboto"/>
              </a:rPr>
              <a:t>45 m</a:t>
            </a:r>
            <a:endParaRPr>
              <a:solidFill>
                <a:srgbClr val="E87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0"/>
          <p:cNvSpPr txBox="1"/>
          <p:nvPr/>
        </p:nvSpPr>
        <p:spPr>
          <a:xfrm rot="-5398368">
            <a:off x="4563533" y="2398725"/>
            <a:ext cx="631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7D0D"/>
                </a:solidFill>
                <a:latin typeface="Roboto"/>
                <a:ea typeface="Roboto"/>
                <a:cs typeface="Roboto"/>
                <a:sym typeface="Roboto"/>
              </a:rPr>
              <a:t>15 m</a:t>
            </a:r>
            <a:endParaRPr>
              <a:solidFill>
                <a:srgbClr val="E87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0"/>
          <p:cNvSpPr txBox="1"/>
          <p:nvPr/>
        </p:nvSpPr>
        <p:spPr>
          <a:xfrm rot="150803">
            <a:off x="5791697" y="3040107"/>
            <a:ext cx="595173" cy="456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7D0D"/>
                </a:solidFill>
                <a:latin typeface="Roboto"/>
                <a:ea typeface="Roboto"/>
                <a:cs typeface="Roboto"/>
                <a:sym typeface="Roboto"/>
              </a:rPr>
              <a:t>43 m</a:t>
            </a:r>
            <a:endParaRPr>
              <a:solidFill>
                <a:srgbClr val="E87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1603325" y="115975"/>
            <a:ext cx="2682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Lanterne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800" y="748075"/>
            <a:ext cx="3809500" cy="40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/>
        </p:nvSpPr>
        <p:spPr>
          <a:xfrm>
            <a:off x="1492600" y="748075"/>
            <a:ext cx="35298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 parte centrale si suddivide in una sfera tagliata in due e un cilindro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braccia del portacandele sono realizzate utilizzando i tool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Extrude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Insert Faces 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luci sono posizionate sui cubi (che producono l’effetto fiamma libera) con applicato un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volume shader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per regolare l’emissione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caratteristiche delle luci (range, potenza, colore, ...) sono state regolate in modo da rendere l’ambiente illuminato in modo tenue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candelabri sono stati modellati in modo simile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475" y="152400"/>
            <a:ext cx="24023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1492075" y="130675"/>
            <a:ext cx="2175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Collezione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492075" y="828775"/>
            <a:ext cx="50142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Gli oggetti che compongono il progetto sono stati ordinati precisamente così da rendere possibile escludere nel viewport i singoli componenti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Alcune collezioni di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riguardo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Lanterne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oggetti e luci che interessano le lanterne a muro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Candelabro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oggetti e luci che interessano i candelabri posizionati a terra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Piastre piene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vuote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decorazioni di due tipi del pavimento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○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Piano principale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secondario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piani rialzati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Gli oggetti totali sono 448 (223.536 vertici, 205.512 facce, 363.205 triangoli)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Il progetto occupa in memoria circa 2GB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492075" y="130675"/>
            <a:ext cx="2175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D0D"/>
                </a:solidFill>
                <a:latin typeface="Merriweather"/>
                <a:ea typeface="Merriweather"/>
                <a:cs typeface="Merriweather"/>
                <a:sym typeface="Merriweather"/>
              </a:rPr>
              <a:t>Vetrate</a:t>
            </a:r>
            <a:endParaRPr sz="3000">
              <a:solidFill>
                <a:srgbClr val="E87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00" y="828776"/>
            <a:ext cx="2867975" cy="4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3766800" y="1250550"/>
            <a:ext cx="52467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partendo da diverse circonferenze, tagliate e modellate per poi utilizzare il tool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Spin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parti in vetro sono state realizzate con lo shader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Glass BSDF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senza l’utilizza di alcuna texture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Come per quasi tutti gli oggetti che compongono il progetto, queste sono state “modellate” singolarmente in un progetto separato dall’originale e poi importate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decorazioni delle colonne sono state modellate in modo simile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492075" y="130675"/>
            <a:ext cx="2175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5787"/>
                </a:solidFill>
                <a:latin typeface="Merriweather"/>
                <a:ea typeface="Merriweather"/>
                <a:cs typeface="Merriweather"/>
                <a:sym typeface="Merriweather"/>
              </a:rPr>
              <a:t>Texture</a:t>
            </a:r>
            <a:endParaRPr sz="3000">
              <a:solidFill>
                <a:srgbClr val="26578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492600" y="748075"/>
            <a:ext cx="35298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Sono state usate texture di alta qualità per raggiungere l’effetto fotorealistico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Ogni texture è stata opportunamente modificata a seconda del suo utilizzo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E’ stato utilizzato il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mix shader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per aggiungere più shader sullo stesso oggetto (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Principled BSDF,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Glossy BSDF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Diffuse BSDF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7D0D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 singoli oggetti è stato legato un albero di dipendenza (figura nella prossima slide) per rendere “reale” la texture applicata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5" y="130675"/>
            <a:ext cx="3816800" cy="265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475" y="3011533"/>
            <a:ext cx="1878151" cy="175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212" y="3011525"/>
            <a:ext cx="1751449" cy="17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4303575" y="4814400"/>
            <a:ext cx="5367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87D0D"/>
                </a:solidFill>
              </a:rPr>
              <a:t>‹#›</a:t>
            </a:fld>
            <a:endParaRPr>
              <a:solidFill>
                <a:srgbClr val="E87D0D"/>
              </a:solidFill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13" y="328150"/>
            <a:ext cx="8466423" cy="44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356825" y="327200"/>
            <a:ext cx="3982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Grafo di Dipendenza del pavimento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4303575" y="4785850"/>
            <a:ext cx="536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75" y="341475"/>
            <a:ext cx="8460748" cy="44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49675" y="341475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Grafo di Dipendenza di un muro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‹#›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